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Be Vietnam Medium" panose="00000600000000000000"/>
      <p:regular r:id="rId17"/>
    </p:embeddedFont>
    <p:embeddedFont>
      <p:font typeface="Be Vietnam" panose="00000500000000000000"/>
      <p:regular r:id="rId18"/>
    </p:embeddedFont>
    <p:embeddedFont>
      <p:font typeface="Helvetica World" panose="020B0500040000020004" charset="-122"/>
      <p:regular r:id="rId19"/>
    </p:embeddedFont>
    <p:embeddedFont>
      <p:font typeface="Helvetica World Bold" panose="020B0800040000020004" charset="-122"/>
      <p:bold r:id="rId20"/>
    </p:embeddedFont>
    <p:embeddedFont>
      <p:font typeface="Gagalin" panose="00000500000000000000"/>
      <p:regular r:id="rId21"/>
    </p:embeddedFont>
    <p:embeddedFont>
      <p:font typeface="Montserrat Medium" panose="00000600000000000000"/>
      <p:regular r:id="rId22"/>
    </p:embeddedFont>
    <p:embeddedFont>
      <p:font typeface="Arimo" panose="020B0604020202020204"/>
      <p:regular r:id="rId23"/>
    </p:embeddedFont>
    <p:embeddedFont>
      <p:font typeface="Montserrat Bold" panose="00000800000000000000"/>
      <p:bold r:id="rId24"/>
    </p:embeddedFont>
    <p:embeddedFont>
      <p:font typeface="Open Sans Bold" panose="020B0806030504020204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5899336" y="4584524"/>
            <a:ext cx="11608173" cy="1117952"/>
            <a:chOff x="0" y="0"/>
            <a:chExt cx="5254699" cy="50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54699" cy="506066"/>
            </a:xfrm>
            <a:custGeom>
              <a:avLst/>
              <a:gdLst/>
              <a:ahLst/>
              <a:cxnLst/>
              <a:rect l="l" t="t" r="r" b="b"/>
              <a:pathLst>
                <a:path w="5254699" h="506066">
                  <a:moveTo>
                    <a:pt x="0" y="0"/>
                  </a:moveTo>
                  <a:lnTo>
                    <a:pt x="5254699" y="0"/>
                  </a:lnTo>
                  <a:lnTo>
                    <a:pt x="5254699" y="506066"/>
                  </a:lnTo>
                  <a:lnTo>
                    <a:pt x="0" y="506066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254699" cy="534641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332407" y="2533486"/>
            <a:ext cx="11608173" cy="5220027"/>
            <a:chOff x="0" y="0"/>
            <a:chExt cx="5254699" cy="2362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54699" cy="2362962"/>
            </a:xfrm>
            <a:custGeom>
              <a:avLst/>
              <a:gdLst/>
              <a:ahLst/>
              <a:cxnLst/>
              <a:rect l="l" t="t" r="r" b="b"/>
              <a:pathLst>
                <a:path w="5254699" h="2362962">
                  <a:moveTo>
                    <a:pt x="0" y="0"/>
                  </a:moveTo>
                  <a:lnTo>
                    <a:pt x="5254699" y="0"/>
                  </a:lnTo>
                  <a:lnTo>
                    <a:pt x="5254699" y="2362962"/>
                  </a:lnTo>
                  <a:lnTo>
                    <a:pt x="0" y="2362962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254699" cy="2391537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 rot="0">
            <a:off x="9634618" y="1368061"/>
            <a:ext cx="7783724" cy="7550877"/>
            <a:chOff x="0" y="0"/>
            <a:chExt cx="5943600" cy="5765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t="-27216" b="-2721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95431" y="1612577"/>
            <a:ext cx="8248569" cy="327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5"/>
              </a:lnSpc>
            </a:pPr>
            <a:r>
              <a:rPr lang="en-US" sz="6500" b="1" spc="-344">
                <a:solidFill>
                  <a:srgbClr val="FFFFFF"/>
                </a:solidFill>
                <a:latin typeface="Be Vietnam Medium" panose="00000600000000000000"/>
                <a:ea typeface="Be Vietnam Medium" panose="00000600000000000000"/>
                <a:cs typeface="Be Vietnam Medium" panose="00000600000000000000"/>
                <a:sym typeface="Be Vietnam Medium" panose="00000600000000000000"/>
              </a:rPr>
              <a:t>WHAT TEENAGERS NEED TO KNOW ABOUT </a:t>
            </a:r>
            <a:endParaRPr lang="en-US" sz="6500" b="1" spc="-344">
              <a:solidFill>
                <a:srgbClr val="FFFFFF"/>
              </a:solidFill>
              <a:latin typeface="Be Vietnam Medium" panose="00000600000000000000"/>
              <a:ea typeface="Be Vietnam Medium" panose="00000600000000000000"/>
              <a:cs typeface="Be Vietnam Medium" panose="00000600000000000000"/>
              <a:sym typeface="Be Vietnam Medium" panose="00000600000000000000"/>
            </a:endParaRPr>
          </a:p>
          <a:p>
            <a:pPr algn="l">
              <a:lnSpc>
                <a:spcPts val="6180"/>
              </a:lnSpc>
            </a:pPr>
            <a:r>
              <a:rPr lang="en-US" sz="6000" b="1" spc="-318">
                <a:solidFill>
                  <a:srgbClr val="FFFFFF"/>
                </a:solidFill>
                <a:latin typeface="Be Vietnam Medium" panose="00000600000000000000"/>
                <a:ea typeface="Be Vietnam Medium" panose="00000600000000000000"/>
                <a:cs typeface="Be Vietnam Medium" panose="00000600000000000000"/>
                <a:sym typeface="Be Vietnam Medium" panose="00000600000000000000"/>
              </a:rPr>
              <a:t>GENDER-BASED VIOLENCE (GBV)</a:t>
            </a:r>
            <a:endParaRPr lang="en-US" sz="6000" b="1" spc="-318">
              <a:solidFill>
                <a:srgbClr val="FFFFFF"/>
              </a:solidFill>
              <a:latin typeface="Be Vietnam Medium" panose="00000600000000000000"/>
              <a:ea typeface="Be Vietnam Medium" panose="00000600000000000000"/>
              <a:cs typeface="Be Vietnam Medium" panose="00000600000000000000"/>
              <a:sym typeface="Be Vietnam Medium" panose="000006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2400" y="5981853"/>
            <a:ext cx="7266891" cy="214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200" spc="420">
                <a:solidFill>
                  <a:srgbClr val="FFFFFF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UNDERSTANDING, RECOGNISING,AND PREVENTING GBV</a:t>
            </a:r>
            <a:endParaRPr lang="en-US" sz="4200" spc="420">
              <a:solidFill>
                <a:srgbClr val="FFFFFF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4647" y="8899889"/>
            <a:ext cx="9460864" cy="51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45" spc="-152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PRESENTED BY : </a:t>
            </a:r>
            <a:r>
              <a:rPr lang="en-US" sz="3045" b="1" spc="-152">
                <a:solidFill>
                  <a:srgbClr val="FFFFFF"/>
                </a:solidFill>
                <a:latin typeface="Helvetica World Bold" panose="020B0800040000020004" charset="-122"/>
                <a:ea typeface="Helvetica World Bold" panose="020B0800040000020004" charset="-122"/>
                <a:cs typeface="Helvetica World Bold" panose="020B0800040000020004" charset="-122"/>
                <a:sym typeface="Helvetica World Bold" panose="020B0800040000020004" charset="-122"/>
              </a:rPr>
              <a:t>DR. YEWANDE  OMIKUNLE-OGUNBIYI</a:t>
            </a:r>
            <a:endParaRPr lang="en-US" sz="3045" b="1" spc="-152">
              <a:solidFill>
                <a:srgbClr val="FFFFFF"/>
              </a:solidFill>
              <a:latin typeface="Helvetica World Bold" panose="020B0800040000020004" charset="-122"/>
              <a:ea typeface="Helvetica World Bold" panose="020B0800040000020004" charset="-122"/>
              <a:cs typeface="Helvetica World Bold" panose="020B0800040000020004" charset="-122"/>
              <a:sym typeface="Helvetica World Bold" panose="020B08000400000200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923650" y="9640711"/>
            <a:ext cx="2602830" cy="50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3245" spc="-162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JULY 5</a:t>
            </a:r>
            <a:r>
              <a:rPr lang="en-US" sz="3245" spc="-162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TH</a:t>
            </a:r>
            <a:r>
              <a:rPr lang="en-US" sz="3245" spc="-162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 2025 </a:t>
            </a:r>
            <a:endParaRPr lang="en-US" sz="3245" spc="-162">
              <a:solidFill>
                <a:srgbClr val="FFFFFF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4228" y="322390"/>
            <a:ext cx="11494055" cy="51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3600" spc="-190">
                <a:solidFill>
                  <a:srgbClr val="FFFFFF"/>
                </a:solidFill>
                <a:latin typeface="Gagalin" panose="00000500000000000000"/>
                <a:ea typeface="Gagalin" panose="00000500000000000000"/>
                <a:cs typeface="Gagalin" panose="00000500000000000000"/>
                <a:sym typeface="Gagalin" panose="00000500000000000000"/>
              </a:rPr>
              <a:t>AFRICAN SKILLED YOUTH ADVOCACY FOR SUSTAINABLE DEVELOPMENT</a:t>
            </a:r>
            <a:endParaRPr lang="en-US" sz="3600" spc="-190">
              <a:solidFill>
                <a:srgbClr val="FFFFFF"/>
              </a:solidFill>
              <a:latin typeface="Gagalin" panose="00000500000000000000"/>
              <a:ea typeface="Gagalin" panose="00000500000000000000"/>
              <a:cs typeface="Gagalin" panose="00000500000000000000"/>
              <a:sym typeface="Gagalin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64419" y="1803789"/>
            <a:ext cx="16159162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318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QUESTIONS AND DISCUSSION</a:t>
            </a:r>
            <a:endParaRPr lang="en-US" sz="6000" spc="-318">
              <a:solidFill>
                <a:srgbClr val="FFFFFF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100137" y="3072003"/>
            <a:ext cx="7920266" cy="2991887"/>
            <a:chOff x="0" y="0"/>
            <a:chExt cx="2263664" cy="85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9267596" y="6266413"/>
            <a:ext cx="7920266" cy="2991887"/>
            <a:chOff x="0" y="0"/>
            <a:chExt cx="2263664" cy="8551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83184" y="4310771"/>
            <a:ext cx="526387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Open flo</a:t>
            </a:r>
            <a:r>
              <a:rPr lang="en-US" sz="3400" b="1">
                <a:solidFill>
                  <a:srgbClr val="000000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or for questions</a:t>
            </a:r>
            <a:endParaRPr lang="en-US" sz="3400" b="1">
              <a:solidFill>
                <a:srgbClr val="000000"/>
              </a:solidFill>
              <a:latin typeface="Open Sans Bold" panose="020B0806030504020204"/>
              <a:ea typeface="Open Sans Bold" panose="020B0806030504020204"/>
              <a:cs typeface="Open Sans Bold" panose="020B0806030504020204"/>
              <a:sym typeface="Open Sans Bold" panose="020B0806030504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73447" y="7440074"/>
            <a:ext cx="750856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Encou</a:t>
            </a:r>
            <a:r>
              <a:rPr lang="en-US" sz="3400" b="1">
                <a:solidFill>
                  <a:srgbClr val="000000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rage sharing thoughts and experiences</a:t>
            </a:r>
            <a:endParaRPr lang="en-US" sz="3400" b="1">
              <a:solidFill>
                <a:srgbClr val="000000"/>
              </a:solidFill>
              <a:latin typeface="Open Sans Bold" panose="020B0806030504020204"/>
              <a:ea typeface="Open Sans Bold" panose="020B0806030504020204"/>
              <a:cs typeface="Open Sans Bold" panose="020B0806030504020204"/>
              <a:sym typeface="Open Sans Bold" panose="020B0806030504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5899336" y="4584524"/>
            <a:ext cx="11608173" cy="1117952"/>
            <a:chOff x="0" y="0"/>
            <a:chExt cx="5254699" cy="50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54699" cy="506066"/>
            </a:xfrm>
            <a:custGeom>
              <a:avLst/>
              <a:gdLst/>
              <a:ahLst/>
              <a:cxnLst/>
              <a:rect l="l" t="t" r="r" b="b"/>
              <a:pathLst>
                <a:path w="5254699" h="506066">
                  <a:moveTo>
                    <a:pt x="0" y="0"/>
                  </a:moveTo>
                  <a:lnTo>
                    <a:pt x="5254699" y="0"/>
                  </a:lnTo>
                  <a:lnTo>
                    <a:pt x="5254699" y="506066"/>
                  </a:lnTo>
                  <a:lnTo>
                    <a:pt x="0" y="506066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254699" cy="534641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384960" y="2586040"/>
            <a:ext cx="11608173" cy="5114921"/>
            <a:chOff x="0" y="0"/>
            <a:chExt cx="5254699" cy="23153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54699" cy="2315383"/>
            </a:xfrm>
            <a:custGeom>
              <a:avLst/>
              <a:gdLst/>
              <a:ahLst/>
              <a:cxnLst/>
              <a:rect l="l" t="t" r="r" b="b"/>
              <a:pathLst>
                <a:path w="5254699" h="2315383">
                  <a:moveTo>
                    <a:pt x="0" y="0"/>
                  </a:moveTo>
                  <a:lnTo>
                    <a:pt x="5254699" y="0"/>
                  </a:lnTo>
                  <a:lnTo>
                    <a:pt x="5254699" y="2315383"/>
                  </a:lnTo>
                  <a:lnTo>
                    <a:pt x="0" y="2315383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254699" cy="2343958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 rot="0">
            <a:off x="9617300" y="1368061"/>
            <a:ext cx="7783724" cy="7550877"/>
            <a:chOff x="0" y="0"/>
            <a:chExt cx="5943600" cy="5765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l="-22665" r="-2266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195010" y="8850808"/>
            <a:ext cx="495524" cy="495524"/>
          </a:xfrm>
          <a:custGeom>
            <a:avLst/>
            <a:gdLst/>
            <a:ahLst/>
            <a:cxnLst/>
            <a:rect l="l" t="t" r="r" b="b"/>
            <a:pathLst>
              <a:path w="495524" h="495524">
                <a:moveTo>
                  <a:pt x="0" y="0"/>
                </a:moveTo>
                <a:lnTo>
                  <a:pt x="495524" y="0"/>
                </a:lnTo>
                <a:lnTo>
                  <a:pt x="495524" y="495524"/>
                </a:lnTo>
                <a:lnTo>
                  <a:pt x="0" y="495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74208" y="2967885"/>
            <a:ext cx="7426432" cy="4410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00"/>
              </a:lnSpc>
            </a:pPr>
            <a:r>
              <a:rPr lang="en-US" sz="12000" b="1" spc="-635">
                <a:solidFill>
                  <a:srgbClr val="FFFFFF"/>
                </a:solidFill>
                <a:latin typeface="Be Vietnam Medium" panose="00000600000000000000"/>
                <a:ea typeface="Be Vietnam Medium" panose="00000600000000000000"/>
                <a:cs typeface="Be Vietnam Medium" panose="00000600000000000000"/>
                <a:sym typeface="Be Vietnam Medium" panose="00000600000000000000"/>
              </a:rPr>
              <a:t>THANK YOU VERY MUCH!</a:t>
            </a:r>
            <a:endParaRPr lang="en-US" sz="12000" b="1" spc="-635">
              <a:solidFill>
                <a:srgbClr val="FFFFFF"/>
              </a:solidFill>
              <a:latin typeface="Be Vietnam Medium" panose="00000600000000000000"/>
              <a:ea typeface="Be Vietnam Medium" panose="00000600000000000000"/>
              <a:cs typeface="Be Vietnam Medium" panose="00000600000000000000"/>
              <a:sym typeface="Be Vietnam Medium" panose="000006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23884" y="8998077"/>
            <a:ext cx="3421101" cy="260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00" spc="-85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AFRICAN_SKILLED_YOUTH_NG</a:t>
            </a:r>
            <a:endParaRPr lang="en-US" sz="1700" spc="-85">
              <a:solidFill>
                <a:srgbClr val="FFFFFF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76325"/>
            <a:ext cx="9617300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40"/>
              </a:lnSpc>
            </a:pPr>
            <a:r>
              <a:rPr lang="en-US" sz="7000" spc="-370">
                <a:solidFill>
                  <a:srgbClr val="222222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WHAT IS GENDER-BASED VIOLENCE (GBV)?</a:t>
            </a:r>
            <a:endParaRPr lang="en-US" sz="7000" spc="-370">
              <a:solidFill>
                <a:srgbClr val="222222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2513" y="3661409"/>
            <a:ext cx="7670487" cy="559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</a:pPr>
            <a:r>
              <a:rPr lang="en-US" sz="3400" b="1">
                <a:solidFill>
                  <a:srgbClr val="000000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GBV </a:t>
            </a:r>
            <a:r>
              <a:rPr lang="en-US" sz="3400" b="1">
                <a:solidFill>
                  <a:srgbClr val="000000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refers to harmful acts directed at individuals based on their gender. It includes physical, sexual, emotional, and psychological abuse,</a:t>
            </a:r>
            <a:endParaRPr lang="en-US" sz="3400" b="1">
              <a:solidFill>
                <a:srgbClr val="000000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  <a:p>
            <a:pPr algn="l">
              <a:lnSpc>
                <a:spcPts val="5610"/>
              </a:lnSpc>
            </a:pPr>
            <a:r>
              <a:rPr lang="en-US" sz="3400" b="1">
                <a:solidFill>
                  <a:srgbClr val="000000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 Examples: domestic violence, sexual harassment, rape, forced marriage, online harassment</a:t>
            </a:r>
            <a:endParaRPr lang="en-US" sz="3400" b="1">
              <a:solidFill>
                <a:srgbClr val="000000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9617300" y="1368061"/>
            <a:ext cx="7783724" cy="7550877"/>
            <a:chOff x="0" y="0"/>
            <a:chExt cx="5943600" cy="5765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1"/>
              <a:stretch>
                <a:fillRect l="-22665" r="-22665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886757" y="5394528"/>
            <a:ext cx="20061513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 rot="0">
            <a:off x="14809064" y="5143500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8641944" y="5143500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1831698" y="5143500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11871" y="6395639"/>
            <a:ext cx="3449190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Ha</a:t>
            </a: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rmful societal norms and stereotypes</a:t>
            </a:r>
            <a:endParaRPr lang="en-US" sz="30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73591" y="6395639"/>
            <a:ext cx="368570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D</a:t>
            </a: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esire to assert control and power over others</a:t>
            </a:r>
            <a:endParaRPr lang="en-US" sz="30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81458" y="6386114"/>
            <a:ext cx="401578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Mal</a:t>
            </a:r>
            <a:r>
              <a:rPr lang="en-US" sz="30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e dominance and unequal power relationships</a:t>
            </a:r>
            <a:endParaRPr lang="en-US" sz="30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6736157" y="-8003868"/>
            <a:ext cx="4815686" cy="19502250"/>
            <a:chOff x="0" y="0"/>
            <a:chExt cx="2179928" cy="88281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79928" cy="8828129"/>
            </a:xfrm>
            <a:custGeom>
              <a:avLst/>
              <a:gdLst/>
              <a:ahLst/>
              <a:cxnLst/>
              <a:rect l="l" t="t" r="r" b="b"/>
              <a:pathLst>
                <a:path w="2179928" h="8828129">
                  <a:moveTo>
                    <a:pt x="0" y="0"/>
                  </a:moveTo>
                  <a:lnTo>
                    <a:pt x="2179928" y="0"/>
                  </a:lnTo>
                  <a:lnTo>
                    <a:pt x="2179928" y="8828129"/>
                  </a:lnTo>
                  <a:lnTo>
                    <a:pt x="0" y="8828129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179928" cy="8856704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976880" y="990600"/>
            <a:ext cx="12334241" cy="109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0"/>
              </a:lnSpc>
              <a:spcBef>
                <a:spcPct val="0"/>
              </a:spcBef>
            </a:pPr>
            <a:r>
              <a:rPr lang="en-US" sz="7000" spc="-370">
                <a:solidFill>
                  <a:srgbClr val="323232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ROOT CAUSES OF GBV</a:t>
            </a:r>
            <a:endParaRPr lang="en-US" sz="7000" spc="-370">
              <a:solidFill>
                <a:srgbClr val="323232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5899336" y="4584524"/>
            <a:ext cx="11608173" cy="1117952"/>
            <a:chOff x="0" y="0"/>
            <a:chExt cx="5254699" cy="50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54699" cy="506066"/>
            </a:xfrm>
            <a:custGeom>
              <a:avLst/>
              <a:gdLst/>
              <a:ahLst/>
              <a:cxnLst/>
              <a:rect l="l" t="t" r="r" b="b"/>
              <a:pathLst>
                <a:path w="5254699" h="506066">
                  <a:moveTo>
                    <a:pt x="0" y="0"/>
                  </a:moveTo>
                  <a:lnTo>
                    <a:pt x="5254699" y="0"/>
                  </a:lnTo>
                  <a:lnTo>
                    <a:pt x="5254699" y="506066"/>
                  </a:lnTo>
                  <a:lnTo>
                    <a:pt x="0" y="506066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254699" cy="534641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913269"/>
            <a:ext cx="8326133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60"/>
              </a:lnSpc>
            </a:pPr>
            <a:r>
              <a:rPr lang="en-US" sz="7000" spc="-370">
                <a:solidFill>
                  <a:srgbClr val="FFFFFF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WHO IS AFFECTED BY GBV?</a:t>
            </a:r>
            <a:endParaRPr lang="en-US" sz="7000" spc="-370">
              <a:solidFill>
                <a:srgbClr val="FFFFFF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7841" y="5956611"/>
            <a:ext cx="832613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960"/>
              </a:lnSpc>
              <a:buFont typeface="Arial" panose="020B0604020202020204"/>
              <a:buChar char="•"/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Anyone can be a victim, but women and girls are disproportionately affected</a:t>
            </a:r>
            <a:endParaRPr lang="en-US" sz="24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 rot="0">
            <a:off x="10118089" y="1602565"/>
            <a:ext cx="7300253" cy="7081869"/>
            <a:chOff x="0" y="0"/>
            <a:chExt cx="5943600" cy="5765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t="-27216" b="-2721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7164381"/>
            <a:ext cx="8326133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960"/>
              </a:lnSpc>
              <a:buFont typeface="Arial" panose="020B0604020202020204"/>
              <a:buChar char="•"/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The majority of perpetrators are boys and men</a:t>
            </a:r>
            <a:endParaRPr lang="en-US" sz="24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7917180"/>
            <a:ext cx="8326133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960"/>
              </a:lnSpc>
              <a:buFont typeface="Arial" panose="020B0604020202020204"/>
              <a:buChar char="•"/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Higher risks for marginalised groups: people with disabilities, racialised communities, LGBTQI+, Indigenous people, and youth under 25</a:t>
            </a:r>
            <a:endParaRPr lang="en-US" sz="24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057275"/>
            <a:ext cx="8115300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50"/>
              </a:lnSpc>
            </a:pPr>
            <a:r>
              <a:rPr lang="en-US" sz="7000" spc="-370">
                <a:solidFill>
                  <a:srgbClr val="222222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RECOGNIZING AND INTERRUPTING HARMFUL BEHAVIOR</a:t>
            </a:r>
            <a:endParaRPr lang="en-US" sz="7000" spc="-370">
              <a:solidFill>
                <a:srgbClr val="222222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028700" y="1619503"/>
            <a:ext cx="7265333" cy="7047994"/>
            <a:chOff x="0" y="0"/>
            <a:chExt cx="5943600" cy="5765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1"/>
              <a:stretch>
                <a:fillRect l="-22665" r="-2266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534009" y="4847621"/>
            <a:ext cx="9335281" cy="503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 algn="ctr">
              <a:lnSpc>
                <a:spcPts val="4480"/>
              </a:lnSpc>
              <a:buFont typeface="Arial" panose="020B0604020202020204"/>
              <a:buChar char="•"/>
            </a:pPr>
            <a:r>
              <a:rPr lang="en-US" sz="3200" b="1">
                <a:solidFill>
                  <a:srgbClr val="22222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Stop Victim Blaming: Violence is never the victim's fault</a:t>
            </a:r>
            <a:endParaRPr lang="en-US" sz="3200" b="1">
              <a:solidFill>
                <a:srgbClr val="222222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  <a:p>
            <a:pPr algn="ctr">
              <a:lnSpc>
                <a:spcPts val="4480"/>
              </a:lnSpc>
            </a:pPr>
          </a:p>
          <a:p>
            <a:pPr marL="690880" lvl="1" indent="-345440" algn="ctr">
              <a:lnSpc>
                <a:spcPts val="4480"/>
              </a:lnSpc>
              <a:buFont typeface="Arial" panose="020B0604020202020204"/>
              <a:buChar char="•"/>
            </a:pPr>
            <a:r>
              <a:rPr lang="en-US" sz="3200" b="1">
                <a:solidFill>
                  <a:srgbClr val="22222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Interrupt Sexist and Discriminatory Language: Speak up against harassment and abuse</a:t>
            </a:r>
            <a:endParaRPr lang="en-US" sz="3200" b="1">
              <a:solidFill>
                <a:srgbClr val="222222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  <a:p>
            <a:pPr algn="ctr">
              <a:lnSpc>
                <a:spcPts val="4480"/>
              </a:lnSpc>
            </a:pPr>
          </a:p>
          <a:p>
            <a:pPr marL="690880" lvl="1" indent="-345440" algn="ctr">
              <a:lnSpc>
                <a:spcPts val="4480"/>
              </a:lnSpc>
              <a:buFont typeface="Arial" panose="020B0604020202020204"/>
              <a:buChar char="•"/>
            </a:pPr>
            <a:r>
              <a:rPr lang="en-US" sz="3200" b="1">
                <a:solidFill>
                  <a:srgbClr val="22222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Develop an Action Plan: Know how to respond when witnessing abuse</a:t>
            </a:r>
            <a:endParaRPr lang="en-US" sz="3200" b="1">
              <a:solidFill>
                <a:srgbClr val="222222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29200" y="-2971800"/>
            <a:ext cx="8229600" cy="16230600"/>
            <a:chOff x="0" y="0"/>
            <a:chExt cx="3725312" cy="7347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5313" cy="7347144"/>
            </a:xfrm>
            <a:custGeom>
              <a:avLst/>
              <a:gdLst/>
              <a:ahLst/>
              <a:cxnLst/>
              <a:rect l="l" t="t" r="r" b="b"/>
              <a:pathLst>
                <a:path w="3725313" h="7347144">
                  <a:moveTo>
                    <a:pt x="0" y="0"/>
                  </a:moveTo>
                  <a:lnTo>
                    <a:pt x="3725313" y="0"/>
                  </a:lnTo>
                  <a:lnTo>
                    <a:pt x="3725313" y="7347144"/>
                  </a:lnTo>
                  <a:lnTo>
                    <a:pt x="0" y="7347144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725312" cy="7375719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01225" y="1471059"/>
            <a:ext cx="9345982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  <a:spcBef>
                <a:spcPct val="0"/>
              </a:spcBef>
            </a:pPr>
            <a:r>
              <a:rPr lang="en-US" sz="8000" spc="-424">
                <a:solidFill>
                  <a:srgbClr val="323232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THE IMPACT OF GBV</a:t>
            </a:r>
            <a:endParaRPr lang="en-US" sz="8000" spc="-424">
              <a:solidFill>
                <a:srgbClr val="323232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31165" y="4577193"/>
            <a:ext cx="1202566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3920"/>
              </a:lnSpc>
              <a:buFont typeface="Arial" panose="020B0604020202020204"/>
              <a:buChar char="•"/>
            </a:pP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UNDE</a:t>
            </a: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RMINES HEALTH, DIGNITY, SECURITY, AND AUTONOMY</a:t>
            </a:r>
            <a:endParaRPr lang="en-US" sz="3500" spc="-185">
              <a:solidFill>
                <a:srgbClr val="000000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31165" y="5384279"/>
            <a:ext cx="875037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3920"/>
              </a:lnSpc>
              <a:buFont typeface="Arial" panose="020B0604020202020204"/>
              <a:buChar char="•"/>
            </a:pP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CAUS</a:t>
            </a: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ES PHYSICAL AND EMOTIONAL HARM</a:t>
            </a:r>
            <a:endParaRPr lang="en-US" sz="3500" spc="-185">
              <a:solidFill>
                <a:srgbClr val="000000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12115" y="6191364"/>
            <a:ext cx="13917132" cy="100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3920"/>
              </a:lnSpc>
              <a:buFont typeface="Arial" panose="020B0604020202020204"/>
              <a:buChar char="•"/>
            </a:pP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LEADS TO CONSEQUENCES LIKE UNWANTED PREGNANCI</a:t>
            </a:r>
            <a:r>
              <a:rPr lang="en-US" sz="3500" spc="-185">
                <a:solidFill>
                  <a:srgbClr val="000000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ES AND SEXUALLY TRANSMITTED INFECTIONS</a:t>
            </a:r>
            <a:endParaRPr lang="en-US" sz="3500" spc="-185">
              <a:solidFill>
                <a:srgbClr val="000000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674109" y="6662278"/>
            <a:ext cx="6747024" cy="2596022"/>
            <a:chOff x="0" y="0"/>
            <a:chExt cx="1974687" cy="759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4687" cy="759792"/>
            </a:xfrm>
            <a:custGeom>
              <a:avLst/>
              <a:gdLst/>
              <a:ahLst/>
              <a:cxnLst/>
              <a:rect l="l" t="t" r="r" b="b"/>
              <a:pathLst>
                <a:path w="1974687" h="759792">
                  <a:moveTo>
                    <a:pt x="27539" y="0"/>
                  </a:moveTo>
                  <a:lnTo>
                    <a:pt x="1947148" y="0"/>
                  </a:lnTo>
                  <a:cubicBezTo>
                    <a:pt x="1962358" y="0"/>
                    <a:pt x="1974687" y="12330"/>
                    <a:pt x="1974687" y="27539"/>
                  </a:cubicBezTo>
                  <a:lnTo>
                    <a:pt x="1974687" y="732253"/>
                  </a:lnTo>
                  <a:cubicBezTo>
                    <a:pt x="1974687" y="747462"/>
                    <a:pt x="1962358" y="759792"/>
                    <a:pt x="1947148" y="759792"/>
                  </a:cubicBezTo>
                  <a:lnTo>
                    <a:pt x="27539" y="759792"/>
                  </a:lnTo>
                  <a:cubicBezTo>
                    <a:pt x="12330" y="759792"/>
                    <a:pt x="0" y="747462"/>
                    <a:pt x="0" y="732253"/>
                  </a:cubicBezTo>
                  <a:lnTo>
                    <a:pt x="0" y="27539"/>
                  </a:lnTo>
                  <a:cubicBezTo>
                    <a:pt x="0" y="12330"/>
                    <a:pt x="12330" y="0"/>
                    <a:pt x="27539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974687" cy="750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0">
            <a:off x="1674109" y="3540616"/>
            <a:ext cx="6747024" cy="2495062"/>
            <a:chOff x="0" y="0"/>
            <a:chExt cx="1974687" cy="7302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4687" cy="730243"/>
            </a:xfrm>
            <a:custGeom>
              <a:avLst/>
              <a:gdLst/>
              <a:ahLst/>
              <a:cxnLst/>
              <a:rect l="l" t="t" r="r" b="b"/>
              <a:pathLst>
                <a:path w="1974687" h="730243">
                  <a:moveTo>
                    <a:pt x="27539" y="0"/>
                  </a:moveTo>
                  <a:lnTo>
                    <a:pt x="1947148" y="0"/>
                  </a:lnTo>
                  <a:cubicBezTo>
                    <a:pt x="1962358" y="0"/>
                    <a:pt x="1974687" y="12330"/>
                    <a:pt x="1974687" y="27539"/>
                  </a:cubicBezTo>
                  <a:lnTo>
                    <a:pt x="1974687" y="702704"/>
                  </a:lnTo>
                  <a:cubicBezTo>
                    <a:pt x="1974687" y="717913"/>
                    <a:pt x="1962358" y="730243"/>
                    <a:pt x="1947148" y="730243"/>
                  </a:cubicBezTo>
                  <a:lnTo>
                    <a:pt x="27539" y="730243"/>
                  </a:lnTo>
                  <a:cubicBezTo>
                    <a:pt x="12330" y="730243"/>
                    <a:pt x="0" y="717913"/>
                    <a:pt x="0" y="702704"/>
                  </a:cubicBezTo>
                  <a:lnTo>
                    <a:pt x="0" y="27539"/>
                  </a:lnTo>
                  <a:cubicBezTo>
                    <a:pt x="0" y="12330"/>
                    <a:pt x="12330" y="0"/>
                    <a:pt x="27539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974687" cy="72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04689" y="3978838"/>
            <a:ext cx="5644970" cy="165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0"/>
              </a:lnSpc>
              <a:spcBef>
                <a:spcPct val="0"/>
              </a:spcBef>
            </a:pPr>
            <a:r>
              <a:rPr lang="en-US" sz="4000">
                <a:solidFill>
                  <a:srgbClr val="323232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EDUCATE YOURSELF ON GBV'S ROOT CAUSES AND MYTHS</a:t>
            </a:r>
            <a:endParaRPr lang="en-US" sz="4000">
              <a:solidFill>
                <a:srgbClr val="323232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9494285" y="6662278"/>
            <a:ext cx="6747024" cy="2596022"/>
            <a:chOff x="0" y="0"/>
            <a:chExt cx="1974687" cy="7597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4687" cy="759792"/>
            </a:xfrm>
            <a:custGeom>
              <a:avLst/>
              <a:gdLst/>
              <a:ahLst/>
              <a:cxnLst/>
              <a:rect l="l" t="t" r="r" b="b"/>
              <a:pathLst>
                <a:path w="1974687" h="759792">
                  <a:moveTo>
                    <a:pt x="27539" y="0"/>
                  </a:moveTo>
                  <a:lnTo>
                    <a:pt x="1947148" y="0"/>
                  </a:lnTo>
                  <a:cubicBezTo>
                    <a:pt x="1962358" y="0"/>
                    <a:pt x="1974687" y="12330"/>
                    <a:pt x="1974687" y="27539"/>
                  </a:cubicBezTo>
                  <a:lnTo>
                    <a:pt x="1974687" y="732253"/>
                  </a:lnTo>
                  <a:cubicBezTo>
                    <a:pt x="1974687" y="747462"/>
                    <a:pt x="1962358" y="759792"/>
                    <a:pt x="1947148" y="759792"/>
                  </a:cubicBezTo>
                  <a:lnTo>
                    <a:pt x="27539" y="759792"/>
                  </a:lnTo>
                  <a:cubicBezTo>
                    <a:pt x="12330" y="759792"/>
                    <a:pt x="0" y="747462"/>
                    <a:pt x="0" y="732253"/>
                  </a:cubicBezTo>
                  <a:lnTo>
                    <a:pt x="0" y="27539"/>
                  </a:lnTo>
                  <a:cubicBezTo>
                    <a:pt x="0" y="12330"/>
                    <a:pt x="12330" y="0"/>
                    <a:pt x="27539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974687" cy="750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9494285" y="3540616"/>
            <a:ext cx="6747024" cy="2495062"/>
            <a:chOff x="0" y="0"/>
            <a:chExt cx="1974687" cy="7302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74687" cy="730243"/>
            </a:xfrm>
            <a:custGeom>
              <a:avLst/>
              <a:gdLst/>
              <a:ahLst/>
              <a:cxnLst/>
              <a:rect l="l" t="t" r="r" b="b"/>
              <a:pathLst>
                <a:path w="1974687" h="730243">
                  <a:moveTo>
                    <a:pt x="27539" y="0"/>
                  </a:moveTo>
                  <a:lnTo>
                    <a:pt x="1947148" y="0"/>
                  </a:lnTo>
                  <a:cubicBezTo>
                    <a:pt x="1962358" y="0"/>
                    <a:pt x="1974687" y="12330"/>
                    <a:pt x="1974687" y="27539"/>
                  </a:cubicBezTo>
                  <a:lnTo>
                    <a:pt x="1974687" y="702704"/>
                  </a:lnTo>
                  <a:cubicBezTo>
                    <a:pt x="1974687" y="717913"/>
                    <a:pt x="1962358" y="730243"/>
                    <a:pt x="1947148" y="730243"/>
                  </a:cubicBezTo>
                  <a:lnTo>
                    <a:pt x="27539" y="730243"/>
                  </a:lnTo>
                  <a:cubicBezTo>
                    <a:pt x="12330" y="730243"/>
                    <a:pt x="0" y="717913"/>
                    <a:pt x="0" y="702704"/>
                  </a:cubicBezTo>
                  <a:lnTo>
                    <a:pt x="0" y="27539"/>
                  </a:lnTo>
                  <a:cubicBezTo>
                    <a:pt x="0" y="12330"/>
                    <a:pt x="12330" y="0"/>
                    <a:pt x="27539" y="0"/>
                  </a:cubicBezTo>
                  <a:close/>
                </a:path>
              </a:pathLst>
            </a:custGeom>
            <a:solidFill>
              <a:srgbClr val="EDD0D5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1974687" cy="720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838128" y="3978838"/>
            <a:ext cx="6059337" cy="165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0"/>
              </a:lnSpc>
              <a:spcBef>
                <a:spcPct val="0"/>
              </a:spcBef>
            </a:pPr>
            <a:r>
              <a:rPr lang="en-US" sz="4000">
                <a:solidFill>
                  <a:srgbClr val="323232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CHALLENGE SOCIETAL NORMS THAT CONDONE VIOLENCE</a:t>
            </a:r>
            <a:endParaRPr lang="en-US" sz="4000">
              <a:solidFill>
                <a:srgbClr val="323232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85427" y="76200"/>
            <a:ext cx="11960960" cy="21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7500" spc="-397">
                <a:solidFill>
                  <a:srgbClr val="FFFFFF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TAKING ACTION AGAINST GBV</a:t>
            </a:r>
            <a:endParaRPr lang="en-US" sz="7500" spc="-397">
              <a:solidFill>
                <a:srgbClr val="FFFFFF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161" y="2159296"/>
            <a:ext cx="5162429" cy="15028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6" y="2159296"/>
            <a:ext cx="5162429" cy="150284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666207" y="7150981"/>
            <a:ext cx="6403180" cy="165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0"/>
              </a:lnSpc>
              <a:spcBef>
                <a:spcPct val="0"/>
              </a:spcBef>
            </a:pPr>
            <a:r>
              <a:rPr lang="en-US" sz="4000">
                <a:solidFill>
                  <a:srgbClr val="323232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SUPPORT PEERS AND SURVIVORS WITH EMPATHY AND RESPECT</a:t>
            </a:r>
            <a:endParaRPr lang="en-US" sz="4000">
              <a:solidFill>
                <a:srgbClr val="323232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017952" y="7150981"/>
            <a:ext cx="6059337" cy="165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0"/>
              </a:lnSpc>
              <a:spcBef>
                <a:spcPct val="0"/>
              </a:spcBef>
            </a:pPr>
            <a:r>
              <a:rPr lang="en-US" sz="4000">
                <a:solidFill>
                  <a:srgbClr val="323232"/>
                </a:solidFill>
                <a:latin typeface="Helvetica World" panose="020B0500040000020004" charset="-122"/>
                <a:ea typeface="Helvetica World" panose="020B0500040000020004" charset="-122"/>
                <a:cs typeface="Helvetica World" panose="020B0500040000020004" charset="-122"/>
                <a:sym typeface="Helvetica World" panose="020B0500040000020004" charset="-122"/>
              </a:rPr>
              <a:t>ADVOCATE FOR SAFE SPACES AND SUPPORT GIRL-LED SOLUTIONS</a:t>
            </a:r>
            <a:endParaRPr lang="en-US" sz="4000">
              <a:solidFill>
                <a:srgbClr val="323232"/>
              </a:solidFill>
              <a:latin typeface="Helvetica World" panose="020B0500040000020004" charset="-122"/>
              <a:ea typeface="Helvetica World" panose="020B0500040000020004" charset="-122"/>
              <a:cs typeface="Helvetica World" panose="020B0500040000020004" charset="-122"/>
              <a:sym typeface="Helvetica World" panose="020B05000400000200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5899336" y="4584524"/>
            <a:ext cx="11608173" cy="1117952"/>
            <a:chOff x="0" y="0"/>
            <a:chExt cx="5254699" cy="50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54699" cy="506066"/>
            </a:xfrm>
            <a:custGeom>
              <a:avLst/>
              <a:gdLst/>
              <a:ahLst/>
              <a:cxnLst/>
              <a:rect l="l" t="t" r="r" b="b"/>
              <a:pathLst>
                <a:path w="5254699" h="506066">
                  <a:moveTo>
                    <a:pt x="0" y="0"/>
                  </a:moveTo>
                  <a:lnTo>
                    <a:pt x="5254699" y="0"/>
                  </a:lnTo>
                  <a:lnTo>
                    <a:pt x="5254699" y="506066"/>
                  </a:lnTo>
                  <a:lnTo>
                    <a:pt x="0" y="506066"/>
                  </a:lnTo>
                  <a:close/>
                </a:path>
              </a:pathLst>
            </a:custGeom>
            <a:solidFill>
              <a:srgbClr val="EDD0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254699" cy="534641"/>
            </a:xfrm>
            <a:prstGeom prst="rect">
              <a:avLst/>
            </a:prstGeom>
          </p:spPr>
          <p:txBody>
            <a:bodyPr lIns="29557" tIns="29557" rIns="29557" bIns="29557" rtlCol="0" anchor="ctr"/>
            <a:lstStyle/>
            <a:p>
              <a:pPr algn="ctr">
                <a:lnSpc>
                  <a:spcPts val="1545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931929"/>
            <a:ext cx="8326133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0"/>
              </a:lnSpc>
            </a:pPr>
            <a:r>
              <a:rPr lang="en-US" sz="7000" spc="-370">
                <a:solidFill>
                  <a:srgbClr val="FFFFFF"/>
                </a:solidFill>
                <a:latin typeface="Be Vietnam" panose="00000500000000000000"/>
                <a:ea typeface="Be Vietnam" panose="00000500000000000000"/>
                <a:cs typeface="Be Vietnam" panose="00000500000000000000"/>
                <a:sym typeface="Be Vietnam" panose="00000500000000000000"/>
              </a:rPr>
              <a:t>PERSONAL SAFETY AND SUPPORT</a:t>
            </a:r>
            <a:endParaRPr lang="en-US" sz="7000" spc="-370">
              <a:solidFill>
                <a:srgbClr val="FFFFFF"/>
              </a:solidFill>
              <a:latin typeface="Be Vietnam" panose="00000500000000000000"/>
              <a:ea typeface="Be Vietnam" panose="00000500000000000000"/>
              <a:cs typeface="Be Vietnam" panose="00000500000000000000"/>
              <a:sym typeface="Be Vietnam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5029200"/>
            <a:ext cx="8326133" cy="446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l">
              <a:lnSpc>
                <a:spcPts val="4620"/>
              </a:lnSpc>
              <a:buFont typeface="Arial" panose="020B0604020202020204"/>
              <a:buChar char="•"/>
            </a:pPr>
            <a:r>
              <a:rPr lang="en-US" sz="28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Be mindful of personal triggers when discussing GBV</a:t>
            </a:r>
            <a:endParaRPr lang="en-US" sz="28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  <a:p>
            <a:pPr algn="l">
              <a:lnSpc>
                <a:spcPts val="4125"/>
              </a:lnSpc>
            </a:pPr>
          </a:p>
          <a:p>
            <a:pPr marL="604520" lvl="1" indent="-302260" algn="l">
              <a:lnSpc>
                <a:spcPts val="4620"/>
              </a:lnSpc>
              <a:buFont typeface="Arial" panose="020B0604020202020204"/>
              <a:buChar char="•"/>
            </a:pPr>
            <a:r>
              <a:rPr lang="en-US" sz="28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It's okay to step back and prioritise your well-being</a:t>
            </a:r>
            <a:endParaRPr lang="en-US" sz="28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  <a:p>
            <a:pPr algn="l">
              <a:lnSpc>
                <a:spcPts val="4125"/>
              </a:lnSpc>
            </a:pPr>
          </a:p>
          <a:p>
            <a:pPr marL="604520" lvl="1" indent="-302260" algn="l">
              <a:lnSpc>
                <a:spcPts val="4620"/>
              </a:lnSpc>
              <a:buFont typeface="Arial" panose="020B0604020202020204"/>
              <a:buChar char="•"/>
            </a:pPr>
            <a:r>
              <a:rPr lang="en-US" sz="28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Know where to find help and support if needed (list local resources or helplines)</a:t>
            </a:r>
            <a:endParaRPr lang="en-US" sz="2800" b="1">
              <a:solidFill>
                <a:srgbClr val="FFFFFF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 rot="0">
            <a:off x="10075551" y="1607133"/>
            <a:ext cx="7290837" cy="7072735"/>
            <a:chOff x="0" y="0"/>
            <a:chExt cx="5943600" cy="5765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l="-22665" r="-22665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0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624505" y="-1020268"/>
            <a:ext cx="0" cy="13424066"/>
          </a:xfrm>
          <a:prstGeom prst="line">
            <a:avLst/>
          </a:prstGeom>
          <a:ln w="28575" cap="flat">
            <a:solidFill>
              <a:srgbClr val="3232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1054752" y="1752459"/>
            <a:ext cx="6972816" cy="199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>
                <a:solidFill>
                  <a:srgbClr val="323232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GBV is a serious issue rooted in inequality and power</a:t>
            </a:r>
            <a:endParaRPr lang="en-US" sz="5000">
              <a:solidFill>
                <a:srgbClr val="323232"/>
              </a:solidFill>
              <a:latin typeface="Arimo" panose="020B0604020202020204"/>
              <a:ea typeface="Arimo" panose="020B0604020202020204"/>
              <a:cs typeface="Arimo" panose="020B0604020202020204"/>
              <a:sym typeface="Arimo" panose="020B0604020202020204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0373477" y="1862715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054752" y="4720369"/>
            <a:ext cx="7412467" cy="199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>
                <a:solidFill>
                  <a:srgbClr val="323232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Everyone has a role in preventing and responding to GBV</a:t>
            </a:r>
            <a:endParaRPr lang="en-US" sz="5000">
              <a:solidFill>
                <a:srgbClr val="323232"/>
              </a:solidFill>
              <a:latin typeface="Arimo" panose="020B0604020202020204"/>
              <a:ea typeface="Arimo" panose="020B0604020202020204"/>
              <a:cs typeface="Arimo" panose="020B0604020202020204"/>
              <a:sym typeface="Arimo" panose="020B0604020202020204"/>
            </a:endParaRPr>
          </a:p>
        </p:txBody>
      </p:sp>
      <p:grpSp>
        <p:nvGrpSpPr>
          <p:cNvPr id="8" name="Group 8"/>
          <p:cNvGrpSpPr/>
          <p:nvPr/>
        </p:nvGrpSpPr>
        <p:grpSpPr>
          <a:xfrm rot="0">
            <a:off x="10373477" y="4736143"/>
            <a:ext cx="502056" cy="5020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054752" y="7609571"/>
            <a:ext cx="7412467" cy="199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>
                <a:solidFill>
                  <a:srgbClr val="323232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Empower yourself and others to create safer communities</a:t>
            </a:r>
            <a:endParaRPr lang="en-US" sz="5000">
              <a:solidFill>
                <a:srgbClr val="323232"/>
              </a:solidFill>
              <a:latin typeface="Arimo" panose="020B0604020202020204"/>
              <a:ea typeface="Arimo" panose="020B0604020202020204"/>
              <a:cs typeface="Arimo" panose="020B0604020202020204"/>
              <a:sym typeface="Arimo" panose="020B0604020202020204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10373477" y="7590521"/>
            <a:ext cx="502056" cy="5020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9700" y="158750"/>
              <a:ext cx="533400" cy="514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5"/>
                </a:lnSpc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4205689"/>
            <a:ext cx="10192502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0"/>
              </a:lnSpc>
            </a:pPr>
            <a:r>
              <a:rPr lang="en-US" sz="7000" b="1" spc="-370">
                <a:solidFill>
                  <a:srgbClr val="222222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SUMMARY AND CALL TO ACTION</a:t>
            </a:r>
            <a:endParaRPr lang="en-US" sz="7000" b="1" spc="-370">
              <a:solidFill>
                <a:srgbClr val="222222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2106</Words>
  <Application>WPS Presentation</Application>
  <PresentationFormat>On-screen Show (4:3)</PresentationFormat>
  <Paragraphs>84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Be Vietnam Medium</vt:lpstr>
      <vt:lpstr>Be Vietnam</vt:lpstr>
      <vt:lpstr>Helvetica World</vt:lpstr>
      <vt:lpstr>Helvetica World Bold</vt:lpstr>
      <vt:lpstr>Gagalin</vt:lpstr>
      <vt:lpstr>Montserrat Medium</vt:lpstr>
      <vt:lpstr>Arial</vt:lpstr>
      <vt:lpstr>Arimo</vt:lpstr>
      <vt:lpstr>Montserrat Bold</vt:lpstr>
      <vt:lpstr>Open Sans 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Modern Gender Equality Presentation</dc:title>
  <dc:creator/>
  <cp:lastModifiedBy>SHIMATER</cp:lastModifiedBy>
  <cp:revision>2</cp:revision>
  <dcterms:created xsi:type="dcterms:W3CDTF">2006-08-16T00:00:00Z</dcterms:created>
  <dcterms:modified xsi:type="dcterms:W3CDTF">2025-08-25T12:42:20Z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FF2AB12C88F64B7898AC90368DB9420F_12</vt:lpwstr>
  </property>
  <property fmtid="{D5CDD505-2E9C-101B-9397-08002B2CF9AE}" pid="3" name="KSOProductBuildVer">
    <vt:lpwstr>2057-12.2.0.22530</vt:lpwstr>
  </property>
</Properties>
</file>